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4" r:id="rId7"/>
    <p:sldId id="266" r:id="rId8"/>
    <p:sldId id="273" r:id="rId9"/>
    <p:sldId id="272" r:id="rId10"/>
    <p:sldId id="265" r:id="rId11"/>
    <p:sldId id="267" r:id="rId12"/>
    <p:sldId id="269" r:id="rId13"/>
    <p:sldId id="268" r:id="rId14"/>
    <p:sldId id="270" r:id="rId15"/>
    <p:sldId id="271" r:id="rId16"/>
    <p:sldId id="27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3.boleslawiec.pl/" TargetMode="External"/><Relationship Id="rId3" Type="http://schemas.microsoft.com/office/2007/relationships/media" Target="../media/media2.mp4"/><Relationship Id="rId7" Type="http://schemas.openxmlformats.org/officeDocument/2006/relationships/hyperlink" Target="https://sp4boleslawiec.pl/" TargetMode="External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video" Target="../media/media2.mp4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n--bolesawiec-e0b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7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Majorelle blue, niebieskie, Jaskrawoniebieski, gwiazda&#10;&#10;Zawartość wygenerowana przez AI może być niepoprawna.">
            <a:extLst>
              <a:ext uri="{FF2B5EF4-FFF2-40B4-BE49-F238E27FC236}">
                <a16:creationId xmlns:a16="http://schemas.microsoft.com/office/drawing/2014/main" id="{0B555F64-1391-14FF-847D-72CC84FE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" r="-1" b="-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86" name="Rectangle 7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4247" y="5664302"/>
            <a:ext cx="7978691" cy="1187948"/>
          </a:xfrm>
        </p:spPr>
        <p:txBody>
          <a:bodyPr anchor="ctr">
            <a:normAutofit/>
          </a:bodyPr>
          <a:lstStyle/>
          <a:p>
            <a:pPr algn="l"/>
            <a:r>
              <a:rPr lang="pl-PL" sz="2800" b="1">
                <a:solidFill>
                  <a:srgbClr val="FFFFFF"/>
                </a:solidFill>
              </a:rPr>
              <a:t>O Szkolnych Klubach Europejskich w Bolesławcu</a:t>
            </a:r>
            <a:br>
              <a:rPr lang="pl-PL" sz="2800" b="1"/>
            </a:br>
            <a:br>
              <a:rPr lang="pl-PL" sz="2800" b="1"/>
            </a:br>
            <a:r>
              <a:rPr lang="pl-PL" sz="1300">
                <a:solidFill>
                  <a:srgbClr val="FFFFFF"/>
                </a:solidFill>
              </a:rPr>
              <a:t> </a:t>
            </a:r>
            <a:endParaRPr lang="pl-PL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27813" y="5669430"/>
            <a:ext cx="4063482" cy="772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1600" b="1">
                <a:solidFill>
                  <a:srgbClr val="FFFFFF"/>
                </a:solidFill>
                <a:latin typeface="Aptos Display"/>
              </a:rPr>
              <a:t>Szkoła Podstawowa nr 3 im. Armii Krajowej </a:t>
            </a:r>
            <a:endParaRPr lang="pl-PL" sz="1600" b="1">
              <a:solidFill>
                <a:srgbClr val="FFFFFF"/>
              </a:solidFill>
              <a:latin typeface="Aptos" panose="020B0004020202020204"/>
            </a:endParaRPr>
          </a:p>
          <a:p>
            <a:r>
              <a:rPr lang="pl-PL" sz="1600" b="1">
                <a:solidFill>
                  <a:srgbClr val="FFFFFF"/>
                </a:solidFill>
                <a:latin typeface="Aptos Display"/>
              </a:rPr>
              <a:t>Szkoła Podstawowa nr 4 im. Jana Matejki</a:t>
            </a:r>
            <a:endParaRPr lang="pl-PL" sz="1600" b="1">
              <a:solidFill>
                <a:srgbClr val="FFFFFF"/>
              </a:solidFill>
            </a:endParaRPr>
          </a:p>
        </p:txBody>
      </p:sp>
      <p:pic>
        <p:nvPicPr>
          <p:cNvPr id="5" name="Obraz 4" descr="Obraz zawierający rysowanie, clipart, szkic, ilustracja&#10;&#10;Zawartość wygenerowana przez AI może być niepoprawna.">
            <a:extLst>
              <a:ext uri="{FF2B5EF4-FFF2-40B4-BE49-F238E27FC236}">
                <a16:creationId xmlns:a16="http://schemas.microsoft.com/office/drawing/2014/main" id="{85F8F0F6-3F79-B3E9-6EEA-97830D711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1" r="10816" b="-3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B8616-497F-677E-E4F5-9712325E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945768D3-B607-EA56-117F-75F8FED3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D7EF1D0C-62ED-5573-EEB2-BCBE259C2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D600AE39-96CD-1778-744B-71187ABCA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3E2330-F0FA-6BF4-60DF-845A9059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98" y="4585286"/>
            <a:ext cx="7973833" cy="25643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800" b="1">
                <a:latin typeface="Roboto"/>
                <a:ea typeface="Roboto"/>
                <a:cs typeface="Roboto"/>
              </a:rPr>
            </a:br>
            <a:br>
              <a:rPr lang="en-US"/>
            </a:br>
            <a:br>
              <a:rPr lang="en-US"/>
            </a:b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Grupy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uczniów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siedmiu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bolesławieckich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szkół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podstawowych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wyjechały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instytucji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- Rady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Europejskiego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Strasburgu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dzięki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otrzymaniu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przez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miasto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Bolesławiec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</a:t>
            </a:r>
            <a:r>
              <a:rPr lang="en-US" sz="18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Nagrody</a:t>
            </a:r>
            <a:r>
              <a:rPr lang="en-US" sz="18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8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2023”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Nagroda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ta jest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najwyższym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wyróżnieniem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jakie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może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zostać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przyznane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raz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roku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jednemu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miastu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europejskiemu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za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jego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szczególne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działania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dziedzinie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współpracy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promocji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idei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jedności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8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 </a:t>
            </a:r>
            <a:br>
              <a:rPr lang="en-US" sz="18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Obraz 3" descr="Obraz zawierający tekst, na wolnym powietrzu, budynek, niebo&#10;&#10;Zawartość wygenerowana przez AI może być niepoprawna.">
            <a:extLst>
              <a:ext uri="{FF2B5EF4-FFF2-40B4-BE49-F238E27FC236}">
                <a16:creationId xmlns:a16="http://schemas.microsoft.com/office/drawing/2014/main" id="{7FBF61BD-CF6B-CB8E-6864-1BCA14438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" y="1839"/>
            <a:ext cx="6291513" cy="4461378"/>
          </a:xfrm>
          <a:prstGeom prst="rect">
            <a:avLst/>
          </a:prstGeom>
        </p:spPr>
      </p:pic>
      <p:pic>
        <p:nvPicPr>
          <p:cNvPr id="5" name="Obraz 4" descr="IMG-20240123-WA0065">
            <a:extLst>
              <a:ext uri="{FF2B5EF4-FFF2-40B4-BE49-F238E27FC236}">
                <a16:creationId xmlns:a16="http://schemas.microsoft.com/office/drawing/2014/main" id="{C090F204-BC4A-E825-E650-6D96F39D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59" y="-1"/>
            <a:ext cx="5923222" cy="4465054"/>
          </a:xfrm>
          <a:prstGeom prst="rect">
            <a:avLst/>
          </a:prstGeom>
        </p:spPr>
      </p:pic>
      <p:pic>
        <p:nvPicPr>
          <p:cNvPr id="10" name="Obraz 9" descr="Obraz zawierający tekst, Czcionka, logo, symbol&#10;&#10;Zawartość wygenerowana przez AI może być niepoprawna.">
            <a:extLst>
              <a:ext uri="{FF2B5EF4-FFF2-40B4-BE49-F238E27FC236}">
                <a16:creationId xmlns:a16="http://schemas.microsoft.com/office/drawing/2014/main" id="{8693B3C6-9820-DF26-0F2E-C0734EC24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158" y="348414"/>
            <a:ext cx="5908842" cy="787067"/>
          </a:xfrm>
          <a:prstGeom prst="rect">
            <a:avLst/>
          </a:prstGeom>
        </p:spPr>
      </p:pic>
      <p:pic>
        <p:nvPicPr>
          <p:cNvPr id="3" name="Obraz 2" descr="Gala Wręczenia Nagrody Europy 2023 dla Miasta Bolesławiec">
            <a:extLst>
              <a:ext uri="{FF2B5EF4-FFF2-40B4-BE49-F238E27FC236}">
                <a16:creationId xmlns:a16="http://schemas.microsoft.com/office/drawing/2014/main" id="{E8110E2C-104B-7A01-C256-77D40C16B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829" y="4453385"/>
            <a:ext cx="4111928" cy="24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9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3A466-5027-BA3A-FE8B-7B6B8FA6F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F8548041-E669-D3D6-EBF0-813037A30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66260D62-DBC9-E102-5E59-34B689D26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6FE39AC1-4D74-CF4F-7479-BD9E885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4B66CD-AAF1-5CA2-273E-3854D544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00" y="5349079"/>
            <a:ext cx="7633024" cy="26457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Udział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wyjeździe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studyjnym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 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Strasburga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dniach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22-24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stycznia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2024 r.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24-26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czerwca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2024 r.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uświadomił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bolesławieckiej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młodzieży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jak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ważna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jest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jedność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krajów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podejmowanie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współpracy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wspólnych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działań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dzięki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którym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można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nie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tylko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zdobywać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wiedzę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ale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także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rozwijać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własne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umiejętności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językowe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  </a:t>
            </a: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1800" b="1" dirty="0">
                <a:latin typeface="Roboto"/>
                <a:ea typeface="Roboto"/>
                <a:cs typeface="Roboto"/>
              </a:rPr>
            </a:br>
            <a:br>
              <a:rPr lang="en-US" sz="1800" b="1" dirty="0">
                <a:latin typeface="Roboto"/>
                <a:ea typeface="Roboto"/>
                <a:cs typeface="Roboto"/>
              </a:rPr>
            </a:br>
            <a:br>
              <a:rPr lang="en-US" sz="18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200" b="1" dirty="0">
                <a:latin typeface="Roboto"/>
                <a:ea typeface="Roboto"/>
                <a:cs typeface="Roboto"/>
              </a:rPr>
            </a:br>
            <a:br>
              <a:rPr lang="en-US" sz="1200" b="1" dirty="0">
                <a:latin typeface="Roboto"/>
                <a:ea typeface="Roboto"/>
                <a:cs typeface="Roboto"/>
              </a:rPr>
            </a:br>
            <a:br>
              <a:rPr lang="en-US" sz="1200" b="1" dirty="0">
                <a:latin typeface="Roboto"/>
                <a:ea typeface="Roboto"/>
                <a:cs typeface="Roboto"/>
              </a:rPr>
            </a:br>
            <a:br>
              <a:rPr lang="en-US" sz="1200" b="1" dirty="0">
                <a:latin typeface="Roboto"/>
                <a:ea typeface="Roboto"/>
                <a:cs typeface="Roboto"/>
              </a:rPr>
            </a:br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Obraz 2" descr="NASZA REPREZENTACJA W RADZIE EUROPY">
            <a:extLst>
              <a:ext uri="{FF2B5EF4-FFF2-40B4-BE49-F238E27FC236}">
                <a16:creationId xmlns:a16="http://schemas.microsoft.com/office/drawing/2014/main" id="{082A2B17-40F9-5B86-4408-D9534ACD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" y="389"/>
            <a:ext cx="5839588" cy="4466264"/>
          </a:xfrm>
          <a:prstGeom prst="rect">
            <a:avLst/>
          </a:prstGeom>
        </p:spPr>
      </p:pic>
      <p:pic>
        <p:nvPicPr>
          <p:cNvPr id="7" name="Obraz 6" descr="IMG-20240123-WA0194">
            <a:extLst>
              <a:ext uri="{FF2B5EF4-FFF2-40B4-BE49-F238E27FC236}">
                <a16:creationId xmlns:a16="http://schemas.microsoft.com/office/drawing/2014/main" id="{DDBA441E-2C26-514A-5541-53E98AA2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31" y="-3341"/>
            <a:ext cx="6358295" cy="4475462"/>
          </a:xfrm>
          <a:prstGeom prst="rect">
            <a:avLst/>
          </a:prstGeom>
        </p:spPr>
      </p:pic>
      <p:pic>
        <p:nvPicPr>
          <p:cNvPr id="8" name="Obraz 7" descr="IMG-20240123-WA0076">
            <a:extLst>
              <a:ext uri="{FF2B5EF4-FFF2-40B4-BE49-F238E27FC236}">
                <a16:creationId xmlns:a16="http://schemas.microsoft.com/office/drawing/2014/main" id="{6DE84E2A-8CFC-DD71-9111-8C6EBA283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611" y="4459037"/>
            <a:ext cx="4094419" cy="24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49079-8693-4874-6B20-70F04B1D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86C92184-8AAD-BA16-5BA0-9CF2A301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CDC3D44D-2BEF-30EF-B8AE-96D7D1A04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56ACD2C6-2CEA-BA34-DF08-A034DD51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818265-BC2F-3C3C-DBA2-BBF8085E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5826085"/>
            <a:ext cx="7674075" cy="16882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 czasie wizyty w </a:t>
            </a:r>
            <a:r>
              <a:rPr lang="en-US" sz="1600" b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Radzie </a:t>
            </a:r>
            <a:r>
              <a:rPr lang="en-US" sz="1600" b="1" err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zostali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zaznajomieni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funkcjonowaniem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misją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osiągnięciami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organizacji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kolei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pobyt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err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Parlamencie</a:t>
            </a:r>
            <a:r>
              <a:rPr lang="en-US" sz="1600" b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Europejskim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wyjątkową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okazją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dla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młodzieży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aby dowiedzieć się, jak działa demokracja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parlamentarna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Unii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zostali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zapoznani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pracą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historią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funkcjonowaniem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instytucji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Młodzież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miała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także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okazję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zobaczyć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przebieg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sesji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plenarnej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imponującej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sali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obrad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Parlamentu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Europejskiego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spotkali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się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m.in. z</a:t>
            </a:r>
            <a:r>
              <a:rPr lang="en-US" sz="1600" b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Panią</a:t>
            </a:r>
            <a:r>
              <a:rPr lang="en-US" sz="1600" b="1">
                <a:solidFill>
                  <a:schemeClr val="accent4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Carmen Leyte -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przewodniczącą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Podkomisji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ds.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Nagrody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Panią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Danutą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Jazłowiecką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-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posłanką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Zgromadzenia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Parlamentarnego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br>
              <a:rPr lang="en-US" sz="1200" b="1">
                <a:latin typeface="Roboto"/>
                <a:ea typeface="Roboto"/>
                <a:cs typeface="Roboto"/>
              </a:rPr>
            </a:br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Obraz 3" descr="IMG-20240123-WA0106">
            <a:extLst>
              <a:ext uri="{FF2B5EF4-FFF2-40B4-BE49-F238E27FC236}">
                <a16:creationId xmlns:a16="http://schemas.microsoft.com/office/drawing/2014/main" id="{FD6D0534-A571-D577-F357-3710D349B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" t="-99" r="5957" b="10289"/>
          <a:stretch>
            <a:fillRect/>
          </a:stretch>
        </p:blipFill>
        <p:spPr>
          <a:xfrm>
            <a:off x="-1652" y="-39238"/>
            <a:ext cx="6678457" cy="4516405"/>
          </a:xfrm>
          <a:prstGeom prst="rect">
            <a:avLst/>
          </a:prstGeom>
        </p:spPr>
      </p:pic>
      <p:pic>
        <p:nvPicPr>
          <p:cNvPr id="5" name="Obraz 4" descr="IMG-20240625-WA0007">
            <a:extLst>
              <a:ext uri="{FF2B5EF4-FFF2-40B4-BE49-F238E27FC236}">
                <a16:creationId xmlns:a16="http://schemas.microsoft.com/office/drawing/2014/main" id="{C38DE2B3-CD84-12A7-55F0-B4BBB66A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94" t="-141" r="4337" b="461"/>
          <a:stretch>
            <a:fillRect/>
          </a:stretch>
        </p:blipFill>
        <p:spPr>
          <a:xfrm>
            <a:off x="6399355" y="-36081"/>
            <a:ext cx="5792779" cy="4507206"/>
          </a:xfrm>
          <a:prstGeom prst="rect">
            <a:avLst/>
          </a:prstGeom>
        </p:spPr>
      </p:pic>
      <p:pic>
        <p:nvPicPr>
          <p:cNvPr id="8" name="Obraz 7" descr="IMG-20240123-WA0091">
            <a:extLst>
              <a:ext uri="{FF2B5EF4-FFF2-40B4-BE49-F238E27FC236}">
                <a16:creationId xmlns:a16="http://schemas.microsoft.com/office/drawing/2014/main" id="{3B7E9C02-8D5D-D56B-D819-100C74735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171" y="4454161"/>
            <a:ext cx="4078832" cy="24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17175-3C63-CF51-EA2D-8A89FA0C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CD3FEF88-204D-BAE7-A5BC-B0EBDA1CD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5C653376-0253-BCC6-1C6E-26E30D59F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6695A089-1964-671C-B6D2-551A3C6D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334507-B393-0E58-84A6-F683440E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1" y="5318350"/>
            <a:ext cx="7918653" cy="207979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000" b="1" kern="1200"/>
            </a:br>
            <a:endParaRPr lang="en-US" sz="1400" b="1">
              <a:solidFill>
                <a:schemeClr val="accent1">
                  <a:lumMod val="60000"/>
                  <a:lumOff val="40000"/>
                </a:schemeClr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7" name="Obraz 6" descr="ZD186">
            <a:extLst>
              <a:ext uri="{FF2B5EF4-FFF2-40B4-BE49-F238E27FC236}">
                <a16:creationId xmlns:a16="http://schemas.microsoft.com/office/drawing/2014/main" id="{E9FE3303-99CC-8869-3B86-52301DA5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896" y="-156152"/>
            <a:ext cx="4558894" cy="637394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C4EAAF6-B18C-8DD5-CA11-D38F98D83929}"/>
              </a:ext>
            </a:extLst>
          </p:cNvPr>
          <p:cNvSpPr txBox="1"/>
          <p:nvPr/>
        </p:nvSpPr>
        <p:spPr>
          <a:xfrm>
            <a:off x="176435" y="4717337"/>
            <a:ext cx="742052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21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marca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2024 r.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kl. VII-VIII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Szkoły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4 im. Jana Matejki w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wyruszyli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wycieczkę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Strasburga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by tam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uczestniczyć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obradach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Młodzieżowego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Europarlamentu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Wyjazd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ten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nagrodą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za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udział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konkursie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programu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EUROSCOLA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miał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celu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nagranie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filmu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zachęcającego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udziału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wyborach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2024 roku.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mogli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doświadczyć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jak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wygląda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praca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eurodeputowanych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i poczuć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się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częścią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tej wielkiej Wspólnoty.</a:t>
            </a:r>
            <a:endParaRPr lang="en-US" sz="1600" b="1">
              <a:solidFill>
                <a:schemeClr val="bg1"/>
              </a:solidFill>
            </a:endParaRPr>
          </a:p>
          <a:p>
            <a:endParaRPr lang="en-US" b="1" i="1">
              <a:solidFill>
                <a:schemeClr val="accent1">
                  <a:lumMod val="40000"/>
                  <a:lumOff val="60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1" name="Obraz 10" descr="TO BĘDZIE SPEKTAKULARNA WYCIECZKA!">
            <a:extLst>
              <a:ext uri="{FF2B5EF4-FFF2-40B4-BE49-F238E27FC236}">
                <a16:creationId xmlns:a16="http://schemas.microsoft.com/office/drawing/2014/main" id="{BE1E2055-C4AB-EB3A-A35B-466B4E05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199" y="4462213"/>
            <a:ext cx="4577137" cy="2398628"/>
          </a:xfrm>
          <a:prstGeom prst="rect">
            <a:avLst/>
          </a:prstGeom>
        </p:spPr>
      </p:pic>
      <p:pic>
        <p:nvPicPr>
          <p:cNvPr id="12" name="Obraz 11" descr="14.jpeg">
            <a:extLst>
              <a:ext uri="{FF2B5EF4-FFF2-40B4-BE49-F238E27FC236}">
                <a16:creationId xmlns:a16="http://schemas.microsoft.com/office/drawing/2014/main" id="{7871C2D4-73B9-2B14-E7B5-6D9D329E7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61492"/>
            <a:ext cx="7633370" cy="46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6454A-B4CF-023C-DD88-2FBEDCD5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241ABBEB-0CDC-C041-E024-DE97DCDBC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044B3F96-3B07-A0AD-2DE0-52002C039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31F0B484-BB83-6DF8-486D-F68F9465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A98B11-E046-5F44-A0CC-F1750335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1" y="5318350"/>
            <a:ext cx="7918653" cy="207979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000" b="1" kern="1200"/>
            </a:br>
            <a:endParaRPr lang="en-US" sz="1400" b="1">
              <a:solidFill>
                <a:schemeClr val="accent1">
                  <a:lumMod val="60000"/>
                  <a:lumOff val="4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1604AC-E6A7-443C-52C8-CF49173CAE18}"/>
              </a:ext>
            </a:extLst>
          </p:cNvPr>
          <p:cNvSpPr txBox="1"/>
          <p:nvPr/>
        </p:nvSpPr>
        <p:spPr>
          <a:xfrm>
            <a:off x="198786" y="4894376"/>
            <a:ext cx="7780204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Pomysł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działanie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SKE 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4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Jana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Matejki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zyskał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uznanie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komisji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ramach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konkursu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Biura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Kuratorium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Oświaty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we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Wrocławiu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„W SZKOLE PO EUROPEJSKU”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Ciekawy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pomysł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formie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rocznego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planu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działań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Szkolnego Klubu Europejskiego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nagrodzony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wyjazdem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Strasburga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terminie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19-22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października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2025 r. </a:t>
            </a:r>
            <a:br>
              <a:rPr lang="en-US" sz="1600" b="1" dirty="0">
                <a:latin typeface="Roboto"/>
                <a:ea typeface="Roboto"/>
                <a:cs typeface="Roboto"/>
              </a:rPr>
            </a:br>
            <a:endParaRPr lang="en-US" sz="11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3" name="Obraz 12" descr="11.jpeg">
            <a:extLst>
              <a:ext uri="{FF2B5EF4-FFF2-40B4-BE49-F238E27FC236}">
                <a16:creationId xmlns:a16="http://schemas.microsoft.com/office/drawing/2014/main" id="{2F4E5C37-473F-3483-FEA7-5DF5E777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4"/>
            <a:ext cx="7965055" cy="4478549"/>
          </a:xfrm>
          <a:prstGeom prst="rect">
            <a:avLst/>
          </a:prstGeom>
        </p:spPr>
      </p:pic>
      <p:pic>
        <p:nvPicPr>
          <p:cNvPr id="14" name="Obraz 13" descr="Strasburg4">
            <a:extLst>
              <a:ext uri="{FF2B5EF4-FFF2-40B4-BE49-F238E27FC236}">
                <a16:creationId xmlns:a16="http://schemas.microsoft.com/office/drawing/2014/main" id="{EDAF412E-8D0C-53A6-3F53-FB247268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" r="528" b="4524"/>
          <a:stretch>
            <a:fillRect/>
          </a:stretch>
        </p:blipFill>
        <p:spPr>
          <a:xfrm>
            <a:off x="7937555" y="0"/>
            <a:ext cx="4262307" cy="68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B40243-35A5-AA2D-F473-35883C63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6BF0B376-7332-72EC-EA56-95904A9E7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B324F47-CE31-61E2-A84C-02D3F1BA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9DDA561-C3D3-657F-170B-755D41629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2F56FC2-37C1-1FBB-943C-79F7FD884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8AFEE4-B1B9-F16F-8088-48BD9539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6" y="479114"/>
            <a:ext cx="3827355" cy="368928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sz="1600" b="1" dirty="0"/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działający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Szkolnych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Klubach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3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Armii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Krajowej</a:t>
            </a:r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oraz Szkole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4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Jana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Matejki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składają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serdeczne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pozdrowienia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dla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wszystkich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uczestników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konferencji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„WSPÓLNA EUROPA”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br>
              <a:rPr lang="en-US" sz="2000" b="1" dirty="0">
                <a:latin typeface="Roboto"/>
                <a:ea typeface="Roboto"/>
                <a:cs typeface="Roboto"/>
              </a:rPr>
            </a:b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w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Dolnośląskim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Centrum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Filmowym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we Wrocławiu!</a:t>
            </a: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endParaRPr lang="en-US" sz="1600" b="1"/>
          </a:p>
        </p:txBody>
      </p:sp>
      <p:pic>
        <p:nvPicPr>
          <p:cNvPr id="9" name="Obraz 8" descr="1562-14085">
            <a:extLst>
              <a:ext uri="{FF2B5EF4-FFF2-40B4-BE49-F238E27FC236}">
                <a16:creationId xmlns:a16="http://schemas.microsoft.com/office/drawing/2014/main" id="{27C9C795-3AAF-8017-60D0-68319E096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39" y="4747747"/>
            <a:ext cx="1451332" cy="126328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DFA1FB0-6858-56B2-6492-260703DD9CA5}"/>
              </a:ext>
            </a:extLst>
          </p:cNvPr>
          <p:cNvSpPr txBox="1"/>
          <p:nvPr/>
        </p:nvSpPr>
        <p:spPr>
          <a:xfrm>
            <a:off x="1823012" y="6100823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sp4boleslawiec.pl</a:t>
            </a:r>
            <a:endParaRPr lang="en-US" sz="1400">
              <a:solidFill>
                <a:schemeClr val="accent1">
                  <a:lumMod val="40000"/>
                  <a:lumOff val="60000"/>
                </a:schemeClr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79D999D-554B-7CE5-D021-5D36E4089A7C}"/>
              </a:ext>
            </a:extLst>
          </p:cNvPr>
          <p:cNvSpPr txBox="1"/>
          <p:nvPr/>
        </p:nvSpPr>
        <p:spPr>
          <a:xfrm>
            <a:off x="192911" y="6100823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sp3.boleslawiec.pl</a:t>
            </a:r>
            <a:r>
              <a:rPr lang="en-US" sz="1400" b="1">
                <a:solidFill>
                  <a:schemeClr val="accent1">
                    <a:lumMod val="40000"/>
                    <a:lumOff val="60000"/>
                  </a:schemeClr>
                </a:solidFill>
                <a:latin typeface="Aptos"/>
                <a:ea typeface="Roboto"/>
                <a:cs typeface="Roboto"/>
              </a:rPr>
              <a:t>  </a:t>
            </a:r>
            <a:r>
              <a:rPr lang="en-US" sz="1400" b="1">
                <a:solidFill>
                  <a:srgbClr val="000000"/>
                </a:solidFill>
                <a:latin typeface="Aptos"/>
                <a:ea typeface="Roboto"/>
                <a:cs typeface="Roboto"/>
              </a:rPr>
              <a:t>  </a:t>
            </a:r>
            <a:endParaRPr lang="en-US" sz="1400" b="1"/>
          </a:p>
          <a:p>
            <a:pPr algn="ctr"/>
            <a:endParaRPr lang="pl-PL"/>
          </a:p>
        </p:txBody>
      </p:sp>
      <p:pic>
        <p:nvPicPr>
          <p:cNvPr id="6" name="Obraz 5" descr="PLAN PRACY SAMORZĄDU UCZNIOWSKIEGO ROK SZKOLNY 2022/2023 - Szkoła ...">
            <a:extLst>
              <a:ext uri="{FF2B5EF4-FFF2-40B4-BE49-F238E27FC236}">
                <a16:creationId xmlns:a16="http://schemas.microsoft.com/office/drawing/2014/main" id="{CD79319D-724D-85FF-8D12-FFF441939A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874" t="11450" r="19685" b="15952"/>
          <a:stretch>
            <a:fillRect/>
          </a:stretch>
        </p:blipFill>
        <p:spPr>
          <a:xfrm>
            <a:off x="1925341" y="4747530"/>
            <a:ext cx="1318950" cy="1257297"/>
          </a:xfrm>
          <a:prstGeom prst="rect">
            <a:avLst/>
          </a:prstGeom>
        </p:spPr>
      </p:pic>
      <p:pic>
        <p:nvPicPr>
          <p:cNvPr id="7" name="freecompress-Szkolny Klub Europejski SP3 w Bolesławcu - filmik">
            <a:hlinkClick r:id="" action="ppaction://media"/>
            <a:extLst>
              <a:ext uri="{FF2B5EF4-FFF2-40B4-BE49-F238E27FC236}">
                <a16:creationId xmlns:a16="http://schemas.microsoft.com/office/drawing/2014/main" id="{C6531F12-5181-862A-02C2-758EE3D6B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6060" y="964"/>
            <a:ext cx="7236109" cy="3441543"/>
          </a:xfrm>
          <a:prstGeom prst="rect">
            <a:avLst/>
          </a:prstGeom>
        </p:spPr>
      </p:pic>
      <p:pic>
        <p:nvPicPr>
          <p:cNvPr id="8" name="VID-20260225-WA0003">
            <a:hlinkClick r:id="" action="ppaction://media"/>
            <a:extLst>
              <a:ext uri="{FF2B5EF4-FFF2-40B4-BE49-F238E27FC236}">
                <a16:creationId xmlns:a16="http://schemas.microsoft.com/office/drawing/2014/main" id="{EAED7179-1F30-F146-D4E8-DEE3E5124B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31146" y="3434788"/>
            <a:ext cx="7254876" cy="3422249"/>
          </a:xfrm>
          <a:prstGeom prst="rect">
            <a:avLst/>
          </a:prstGeom>
        </p:spPr>
      </p:pic>
      <p:pic>
        <p:nvPicPr>
          <p:cNvPr id="13" name="Symbol zastępczy zawartości 3" descr="SKE">
            <a:extLst>
              <a:ext uri="{FF2B5EF4-FFF2-40B4-BE49-F238E27FC236}">
                <a16:creationId xmlns:a16="http://schemas.microsoft.com/office/drawing/2014/main" id="{7EE73B7C-CBF6-F5A8-7404-88179F0423D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8414" t="49" r="54" b="-96"/>
          <a:stretch>
            <a:fillRect/>
          </a:stretch>
        </p:blipFill>
        <p:spPr>
          <a:xfrm>
            <a:off x="11254844" y="-2042"/>
            <a:ext cx="939531" cy="68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ACBC5-AD9C-719C-4E26-F99631DB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7FBE28A8-6E88-B09A-3F79-A891C71B2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49B1CFE-F997-E433-372A-8850A048D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90DA1CB-9846-3A5D-EB92-7F6F3A14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A6E8C13-0076-66E1-9B84-095D8B158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E0FF10-C502-E599-EFE2-0CCBFDB4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51" y="6483"/>
            <a:ext cx="3856294" cy="32648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sz="1600" b="1" dirty="0"/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Pamiętajmy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:</a:t>
            </a: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„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Żyjemy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Europie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- Europa jest w Nas”!</a:t>
            </a: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Dziękuję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Państwu</a:t>
            </a: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za uwagę!</a:t>
            </a: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Adrian </a:t>
            </a:r>
            <a:r>
              <a:rPr lang="en-US" sz="20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Banyś</a:t>
            </a:r>
            <a:br>
              <a:rPr lang="en-US" sz="20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Opiekun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Klubu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„Europa - Nasz Dom"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3 im. Armii Krajowej w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20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endParaRPr lang="en-US" sz="1600" b="1"/>
          </a:p>
        </p:txBody>
      </p:sp>
      <p:pic>
        <p:nvPicPr>
          <p:cNvPr id="14" name="Obraz 13" descr="Obraz zawierający tekst, na wolnym powietrzu, budynek, niebo&#10;&#10;Zawartość wygenerowana przez AI może być niepoprawna.">
            <a:extLst>
              <a:ext uri="{FF2B5EF4-FFF2-40B4-BE49-F238E27FC236}">
                <a16:creationId xmlns:a16="http://schemas.microsoft.com/office/drawing/2014/main" id="{D807FF92-EE42-58FF-2138-3134FD3A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812" y="-2892"/>
            <a:ext cx="8150921" cy="6876773"/>
          </a:xfrm>
          <a:prstGeom prst="rect">
            <a:avLst/>
          </a:prstGeom>
        </p:spPr>
      </p:pic>
      <p:pic>
        <p:nvPicPr>
          <p:cNvPr id="15" name="Obraz 14" descr="Obraz zawierający rysowanie, clipart, szkic, ilustracja&#10;&#10;Zawartość wygenerowana przez AI może być niepoprawna.">
            <a:extLst>
              <a:ext uri="{FF2B5EF4-FFF2-40B4-BE49-F238E27FC236}">
                <a16:creationId xmlns:a16="http://schemas.microsoft.com/office/drawing/2014/main" id="{AD3FB168-59A3-F073-25C8-8827A3EA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15" y="4306372"/>
            <a:ext cx="1556836" cy="15897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707AF3-BA1F-09B1-76A3-A23BD9196539}"/>
              </a:ext>
            </a:extLst>
          </p:cNvPr>
          <p:cNvSpPr txBox="1"/>
          <p:nvPr/>
        </p:nvSpPr>
        <p:spPr>
          <a:xfrm>
            <a:off x="848811" y="6014013"/>
            <a:ext cx="2768279" cy="696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www.boleslawiec.eu</a:t>
            </a:r>
            <a:endParaRPr lang="en-US" b="1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pl-PL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6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0" name="Rectangle 18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18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19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19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: Shape 19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24F45F-7FE0-DC47-1372-846B1448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1" y="687065"/>
            <a:ext cx="3844774" cy="421157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000" b="1" err="1">
                <a:solidFill>
                  <a:srgbClr val="FFFFFF"/>
                </a:solidFill>
              </a:rPr>
              <a:t>Szkolne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Kluby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Europejskie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(SKE</a:t>
            </a:r>
            <a:r>
              <a:rPr lang="en-US" sz="2000" b="1">
                <a:solidFill>
                  <a:srgbClr val="FFFFFF"/>
                </a:solidFill>
              </a:rPr>
              <a:t>)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funkcjonujące</a:t>
            </a:r>
            <a:r>
              <a:rPr lang="en-US" sz="2000" b="1">
                <a:solidFill>
                  <a:srgbClr val="FFFFFF"/>
                </a:solidFill>
              </a:rPr>
              <a:t> w </a:t>
            </a:r>
            <a:r>
              <a:rPr lang="en-US" sz="2000" b="1" err="1">
                <a:solidFill>
                  <a:srgbClr val="FFFFFF"/>
                </a:solidFill>
              </a:rPr>
              <a:t>Bolesławcu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to forma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współdziałania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nauczycieli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Podstawowej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nr 3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Armii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Krajowej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Podstawowej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nr 4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Jana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Matejki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zdobywaniu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utrwalaniu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wiedzy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 </a:t>
            </a:r>
            <a:r>
              <a:rPr lang="en-US" sz="2000" b="1" err="1">
                <a:solidFill>
                  <a:srgbClr val="FFFFFF"/>
                </a:solidFill>
              </a:rPr>
              <a:t>Europie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Unii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Europejskiej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instytucjach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000" b="1" kern="1200"/>
            </a:br>
            <a:br>
              <a:rPr lang="en-US" sz="2000" b="1" kern="1200"/>
            </a:b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Kluby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Europejskie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wprowadzają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bolesławieckich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szkół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podstawowych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tematykę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europejską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objaśniają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wartości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priorytety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Unii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Europejskiej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000" b="1" kern="1200"/>
            </a:br>
            <a:br>
              <a:rPr lang="en-US" sz="1800" b="1" kern="1200"/>
            </a:br>
            <a:endParaRPr lang="en-US" sz="1800" b="1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Obraz 2" descr="1732-2249">
            <a:extLst>
              <a:ext uri="{FF2B5EF4-FFF2-40B4-BE49-F238E27FC236}">
                <a16:creationId xmlns:a16="http://schemas.microsoft.com/office/drawing/2014/main" id="{18B37DEC-9D73-37A4-7A7E-B2777BB7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6" r="5495" b="-2"/>
          <a:stretch>
            <a:fillRect/>
          </a:stretch>
        </p:blipFill>
        <p:spPr>
          <a:xfrm>
            <a:off x="4040914" y="-5424"/>
            <a:ext cx="8148776" cy="6888302"/>
          </a:xfrm>
          <a:prstGeom prst="rect">
            <a:avLst/>
          </a:prstGeom>
        </p:spPr>
      </p:pic>
      <p:pic>
        <p:nvPicPr>
          <p:cNvPr id="5" name="Obraz 4" descr="1562-14085">
            <a:extLst>
              <a:ext uri="{FF2B5EF4-FFF2-40B4-BE49-F238E27FC236}">
                <a16:creationId xmlns:a16="http://schemas.microsoft.com/office/drawing/2014/main" id="{DFB8DE52-C2F3-242C-177E-03DB47E90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3" y="4896852"/>
            <a:ext cx="1335585" cy="1282579"/>
          </a:xfrm>
          <a:prstGeom prst="rect">
            <a:avLst/>
          </a:prstGeom>
        </p:spPr>
      </p:pic>
      <p:pic>
        <p:nvPicPr>
          <p:cNvPr id="7" name="Obraz 6" descr="PLAN PRACY SAMORZĄDU UCZNIOWSKIEGO ROK SZKOLNY 2022/2023 - Szkoła ...">
            <a:extLst>
              <a:ext uri="{FF2B5EF4-FFF2-40B4-BE49-F238E27FC236}">
                <a16:creationId xmlns:a16="http://schemas.microsoft.com/office/drawing/2014/main" id="{CDB7BDCE-4DB9-6286-A32F-D679862C32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74" t="11450" r="19685" b="15952"/>
          <a:stretch>
            <a:fillRect/>
          </a:stretch>
        </p:blipFill>
        <p:spPr>
          <a:xfrm>
            <a:off x="2050734" y="4911504"/>
            <a:ext cx="1318950" cy="12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9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23302-6A35-B476-C718-5BE7D3F7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A5D1DD-429F-BF13-AD5B-189DC4A4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6" y="87055"/>
            <a:ext cx="3709947" cy="459224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1300" b="1"/>
            </a:br>
            <a:r>
              <a:rPr lang="en-US" sz="2000" b="1" err="1">
                <a:solidFill>
                  <a:srgbClr val="FFFFFF"/>
                </a:solidFill>
              </a:rPr>
              <a:t>Formuła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klubów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umożliwia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nauczycielom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angażowanie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uczniów</a:t>
            </a:r>
            <a:r>
              <a:rPr lang="en-US" sz="2000" b="1">
                <a:solidFill>
                  <a:srgbClr val="FFFFFF"/>
                </a:solidFill>
              </a:rPr>
              <a:t> w </a:t>
            </a:r>
            <a:r>
              <a:rPr lang="en-US" sz="2000" b="1" err="1">
                <a:solidFill>
                  <a:srgbClr val="FFFFFF"/>
                </a:solidFill>
              </a:rPr>
              <a:t>rozmaite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działania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opierające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się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na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wzajemnej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współpracy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i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kształtowaniu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świadomości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europejskiej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poprzez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zdobywanie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i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szerzenie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wiedzy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na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temat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krajów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Europy</a:t>
            </a:r>
            <a:r>
              <a:rPr lang="en-US" sz="2000" b="1">
                <a:solidFill>
                  <a:srgbClr val="FFFFFF"/>
                </a:solidFill>
              </a:rPr>
              <a:t>, </a:t>
            </a:r>
            <a:r>
              <a:rPr lang="en-US" sz="2000" b="1" err="1">
                <a:solidFill>
                  <a:srgbClr val="FFFFFF"/>
                </a:solidFill>
              </a:rPr>
              <a:t>pogłębianie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wiedzy</a:t>
            </a:r>
            <a:r>
              <a:rPr lang="en-US" sz="2000" b="1">
                <a:solidFill>
                  <a:srgbClr val="FFFFFF"/>
                </a:solidFill>
              </a:rPr>
              <a:t> o </a:t>
            </a:r>
            <a:r>
              <a:rPr lang="en-US" sz="2000" b="1" err="1">
                <a:solidFill>
                  <a:srgbClr val="FFFFFF"/>
                </a:solidFill>
              </a:rPr>
              <a:t>państwach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członkowskich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Unii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Europejskiej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oraz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jej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strukturze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organizacyjnej</a:t>
            </a:r>
            <a:r>
              <a:rPr lang="en-US" sz="2000" b="1">
                <a:solidFill>
                  <a:srgbClr val="FFFFFF"/>
                </a:solidFill>
              </a:rPr>
              <a:t>, </a:t>
            </a:r>
            <a:r>
              <a:rPr lang="en-US" sz="2000" b="1" err="1">
                <a:solidFill>
                  <a:srgbClr val="FFFFFF"/>
                </a:solidFill>
              </a:rPr>
              <a:t>tak</a:t>
            </a:r>
            <a:r>
              <a:rPr lang="en-US" sz="2000" b="1">
                <a:solidFill>
                  <a:srgbClr val="FFFFFF"/>
                </a:solidFill>
              </a:rPr>
              <a:t> - aby </a:t>
            </a:r>
            <a:r>
              <a:rPr lang="en-US" sz="2000" b="1" err="1">
                <a:solidFill>
                  <a:srgbClr val="FFFFFF"/>
                </a:solidFill>
              </a:rPr>
              <a:t>spotkania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i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wykonywane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zadania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dawały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każdemu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dużo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satysfakcji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oraz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poczucie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więzi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i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r>
              <a:rPr lang="en-US" sz="2000" b="1" err="1">
                <a:solidFill>
                  <a:srgbClr val="FFFFFF"/>
                </a:solidFill>
              </a:rPr>
              <a:t>przynależności</a:t>
            </a:r>
            <a:r>
              <a:rPr lang="en-US" sz="2000" b="1">
                <a:solidFill>
                  <a:srgbClr val="FFFFFF"/>
                </a:solidFill>
              </a:rPr>
              <a:t> do </a:t>
            </a:r>
            <a:r>
              <a:rPr lang="en-US" sz="2000" b="1" err="1">
                <a:solidFill>
                  <a:srgbClr val="FFFFFF"/>
                </a:solidFill>
              </a:rPr>
              <a:t>Unii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Europejskiej</a:t>
            </a:r>
            <a:r>
              <a:rPr lang="en-US" sz="2000" b="1">
                <a:solidFill>
                  <a:srgbClr val="FFFFFF"/>
                </a:solidFill>
              </a:rPr>
              <a:t>.</a:t>
            </a:r>
            <a:br>
              <a:rPr lang="en-US" sz="2000" b="1"/>
            </a:br>
            <a:br>
              <a:rPr lang="en-US" sz="2000" b="1"/>
            </a:br>
            <a:br>
              <a:rPr lang="en-US" sz="2000" b="1"/>
            </a:b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5" name="Obraz 4" descr="3">
            <a:extLst>
              <a:ext uri="{FF2B5EF4-FFF2-40B4-BE49-F238E27FC236}">
                <a16:creationId xmlns:a16="http://schemas.microsoft.com/office/drawing/2014/main" id="{DA5EEEB1-BDA8-9F66-C9BC-A4FDBB72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74" y="-6590"/>
            <a:ext cx="8471910" cy="6873980"/>
          </a:xfrm>
          <a:prstGeom prst="rect">
            <a:avLst/>
          </a:prstGeom>
        </p:spPr>
      </p:pic>
      <p:pic>
        <p:nvPicPr>
          <p:cNvPr id="3" name="Obraz 2" descr="„Europa - Nasz Dom” - działalność Szkolnego Klubu Europejskiego">
            <a:extLst>
              <a:ext uri="{FF2B5EF4-FFF2-40B4-BE49-F238E27FC236}">
                <a16:creationId xmlns:a16="http://schemas.microsoft.com/office/drawing/2014/main" id="{93FBBB72-4F29-207B-D463-CAF6202B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0" y="4503284"/>
            <a:ext cx="3414485" cy="21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0ACC6-D1A5-D7D4-F3B7-7437CFD43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C41748E6-84DD-1DCB-BDE2-F3459D301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129A126-CCB0-9669-4E75-3FFA5EB1A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93E0BC-58AF-08DB-1DE9-70A2C39C3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BCE929F-FD9B-58E1-FDC7-7B7E816B4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BA507C-2878-2E9C-4478-F5CBB718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5" y="174059"/>
            <a:ext cx="3670054" cy="306641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1300" b="1"/>
            </a:br>
            <a:r>
              <a:rPr lang="pl-PL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Głównym zadaniem Szkolnych Klubów Europejskich w Bolesławcu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jest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integrowanie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społeczności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lokalnej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wokół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zagadnień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upowszechnianie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wiedzy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-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państwach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historii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geografii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sztuce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nauce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sławnych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ludziach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instytucjach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i organizacjach oraz propagowanie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idei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integracji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wśród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członków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klubu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innych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uczniów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szkoły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a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także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miejscowości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czy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regionu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Poprzez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swoją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działalność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SKE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przyjmują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zadanie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uczyć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młodych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ludzi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aktywności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tolerancji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szacunku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dla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różnic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kulturowych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odmienności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innych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narodów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 </a:t>
            </a:r>
            <a:br>
              <a:rPr lang="en-US" sz="1600" b="1">
                <a:latin typeface="Roboto"/>
                <a:ea typeface="Roboto"/>
                <a:cs typeface="Roboto"/>
              </a:rPr>
            </a:br>
            <a:endParaRPr lang="pl-PL" sz="16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400">
              <a:solidFill>
                <a:schemeClr val="bg1"/>
              </a:solidFill>
            </a:endParaRPr>
          </a:p>
          <a:p>
            <a:br>
              <a:rPr lang="en-US" sz="2000" b="1"/>
            </a:br>
            <a:endParaRPr lang="en-US" sz="1400" b="1" i="1">
              <a:ea typeface="+mj-lt"/>
              <a:cs typeface="+mj-lt"/>
            </a:endParaRPr>
          </a:p>
        </p:txBody>
      </p:sp>
      <p:pic>
        <p:nvPicPr>
          <p:cNvPr id="6" name="Symbol zastępczy zawartości 3" descr="SKE">
            <a:extLst>
              <a:ext uri="{FF2B5EF4-FFF2-40B4-BE49-F238E27FC236}">
                <a16:creationId xmlns:a16="http://schemas.microsoft.com/office/drawing/2014/main" id="{E56CB285-DB4F-5768-16A2-85583949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820" y="-5405"/>
            <a:ext cx="8170114" cy="6885429"/>
          </a:xfrm>
          <a:prstGeom prst="rect">
            <a:avLst/>
          </a:prstGeom>
        </p:spPr>
      </p:pic>
      <p:pic>
        <p:nvPicPr>
          <p:cNvPr id="10" name="Obraz 9" descr="1562-14085">
            <a:extLst>
              <a:ext uri="{FF2B5EF4-FFF2-40B4-BE49-F238E27FC236}">
                <a16:creationId xmlns:a16="http://schemas.microsoft.com/office/drawing/2014/main" id="{F83598CF-D454-7718-08F2-66DE44946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24" y="2309729"/>
            <a:ext cx="1579818" cy="1570125"/>
          </a:xfrm>
          <a:prstGeom prst="rect">
            <a:avLst/>
          </a:prstGeom>
        </p:spPr>
      </p:pic>
      <p:pic>
        <p:nvPicPr>
          <p:cNvPr id="4" name="Obraz 3" descr="SZKOLNY KLUB EUROPEJSKI">
            <a:extLst>
              <a:ext uri="{FF2B5EF4-FFF2-40B4-BE49-F238E27FC236}">
                <a16:creationId xmlns:a16="http://schemas.microsoft.com/office/drawing/2014/main" id="{707ED118-F3F0-5831-3C98-38BD71DFE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9" y="3641834"/>
            <a:ext cx="4895838" cy="29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46A01-7325-0086-8D11-F6F4848C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FD40F0-2E35-8FCA-D656-BA4470A3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4" y="4762123"/>
            <a:ext cx="7832145" cy="22145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000" b="1" kern="1200"/>
            </a:br>
            <a:endParaRPr lang="en-US" sz="1000" kern="1200">
              <a:solidFill>
                <a:srgbClr val="FFFFFF"/>
              </a:solidFill>
              <a:latin typeface="+mj-lt"/>
            </a:endParaRPr>
          </a:p>
          <a:p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Zarząd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SKE 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prowadzi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działania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realizuje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szereg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zadań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które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dotyczą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endParaRPr lang="en-US" sz="1600" b="1" kern="120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Calibri"/>
              <a:buChar char="-"/>
            </a:pP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rozwijania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zainteresowań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dzieci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młodzieży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poprzez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upowszechnianie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informacji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krajach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Europy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organizowania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warsztatów </a:t>
            </a:r>
            <a:r>
              <a:rPr lang="en-US" sz="1600" b="1">
                <a:solidFill>
                  <a:srgbClr val="FFFFFF"/>
                </a:solidFill>
              </a:rPr>
              <a:t>związanych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tematyką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europejską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;</a:t>
            </a:r>
            <a:endParaRPr lang="en-US" sz="1600" b="1" kern="120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Calibri"/>
              <a:buChar char="-"/>
            </a:pP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przygotowywania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prezentowania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materiałów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informacyjnych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związanych z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ciekawostkami o krajach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Europejskiej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państwach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Wspólnoty poprzez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zabawy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edukacyjne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w tym użycie gier </a:t>
            </a:r>
            <a:r>
              <a:rPr lang="en-US" sz="1600" b="1">
                <a:solidFill>
                  <a:srgbClr val="FFFFFF"/>
                </a:solidFill>
              </a:rPr>
              <a:t>planszowych i multimedialnych oraz quizów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do nauki;</a:t>
            </a:r>
            <a:endParaRPr lang="en-US" sz="1600" b="1" kern="120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Calibri"/>
              <a:buChar char="-"/>
            </a:pP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dbania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wygląd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pomieszczenia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klasowego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przeznaczonego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realizację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zagadnień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tematycznych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Zarządu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SKE w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ramach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promocji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związanej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 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celami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działalności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klubu</a:t>
            </a:r>
            <a:r>
              <a:rPr lang="en-US" sz="1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600" b="1" kern="1200"/>
            </a:br>
            <a:endParaRPr lang="en-US" sz="1600" b="1" kern="1200">
              <a:solidFill>
                <a:srgbClr val="FFFFFF"/>
              </a:solidFill>
              <a:latin typeface="+mj-lt"/>
            </a:endParaRPr>
          </a:p>
          <a:p>
            <a:endParaRPr lang="en-US" sz="1400" b="1" i="1" kern="120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Obraz 14" descr="31">
            <a:extLst>
              <a:ext uri="{FF2B5EF4-FFF2-40B4-BE49-F238E27FC236}">
                <a16:creationId xmlns:a16="http://schemas.microsoft.com/office/drawing/2014/main" id="{97551A4C-0368-4CFF-CE34-61486B02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" y="1002"/>
            <a:ext cx="6215864" cy="4515616"/>
          </a:xfrm>
          <a:prstGeom prst="rect">
            <a:avLst/>
          </a:prstGeom>
        </p:spPr>
      </p:pic>
      <p:pic>
        <p:nvPicPr>
          <p:cNvPr id="16" name="Obraz 15" descr="2">
            <a:extLst>
              <a:ext uri="{FF2B5EF4-FFF2-40B4-BE49-F238E27FC236}">
                <a16:creationId xmlns:a16="http://schemas.microsoft.com/office/drawing/2014/main" id="{C7A0586A-D29D-CBA2-B941-5AE34424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94" y="-2493"/>
            <a:ext cx="6012982" cy="4521246"/>
          </a:xfrm>
          <a:prstGeom prst="rect">
            <a:avLst/>
          </a:prstGeom>
        </p:spPr>
      </p:pic>
      <p:pic>
        <p:nvPicPr>
          <p:cNvPr id="4" name="Obraz 3" descr="14">
            <a:extLst>
              <a:ext uri="{FF2B5EF4-FFF2-40B4-BE49-F238E27FC236}">
                <a16:creationId xmlns:a16="http://schemas.microsoft.com/office/drawing/2014/main" id="{B7DB66C7-8300-5F3A-6BB2-0359313F8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339" y="4499351"/>
            <a:ext cx="4262036" cy="236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C41F0-E4F6-CDED-352F-A95D3FA9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A275A06A-C3F8-AB98-6F87-0A14528B7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55">
            <a:extLst>
              <a:ext uri="{FF2B5EF4-FFF2-40B4-BE49-F238E27FC236}">
                <a16:creationId xmlns:a16="http://schemas.microsoft.com/office/drawing/2014/main" id="{AFA026BE-F521-5567-6119-2261D0DB8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57">
            <a:extLst>
              <a:ext uri="{FF2B5EF4-FFF2-40B4-BE49-F238E27FC236}">
                <a16:creationId xmlns:a16="http://schemas.microsoft.com/office/drawing/2014/main" id="{A8487A18-8BF3-65AE-E328-689F3CF59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BCE8AB-355E-C402-3047-0B6A95C5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56" y="4630970"/>
            <a:ext cx="7602664" cy="22436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000" b="1" kern="1200" dirty="0"/>
            </a:br>
            <a:endParaRPr lang="en-US" sz="1400" b="1" kern="1200">
              <a:solidFill>
                <a:schemeClr val="bg1"/>
              </a:solidFill>
              <a:latin typeface="+mj-lt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 inaugurację powstania Szkolnego Klubu Europejskiego w Szkole Podstawowej nr 4 im. Jana Matejki w Bolesławcu przyjechali edukatorzy </a:t>
            </a:r>
            <a:r>
              <a:rPr lang="en-US" sz="1400" b="1" kern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z 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DOMU EUROPY</a:t>
            </a: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Przedstawicielstwa Regionalnego Komisji Europejskiej - Biura Parlamentu UE - Punktu Informacyjnego UE 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we Wrocławiu, którzy przeprowadzili inspirujące lekcje europejskie dotyczące tematyki Zjednoczonej Europy, państw członkowskich oraz symboli Unii Europejskiej. Członkowie </a:t>
            </a: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Szkolnego Klubu Europejskiego zaśpiewali </a:t>
            </a:r>
            <a:r>
              <a:rPr lang="en-US" sz="13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„</a:t>
            </a: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Odę do radości".</a:t>
            </a:r>
            <a:br>
              <a:rPr lang="en-US" sz="1400" b="1" dirty="0">
                <a:latin typeface="Roboto"/>
                <a:ea typeface="Roboto"/>
                <a:cs typeface="Roboto"/>
              </a:rPr>
            </a:br>
            <a:br>
              <a:rPr lang="en-US" sz="1400" b="1" dirty="0">
                <a:latin typeface="Roboto"/>
                <a:ea typeface="Roboto"/>
                <a:cs typeface="Roboto"/>
              </a:rPr>
            </a:br>
            <a:br>
              <a:rPr lang="en-US" sz="1400" b="1" dirty="0">
                <a:latin typeface="Roboto"/>
                <a:ea typeface="Roboto"/>
                <a:cs typeface="Roboto"/>
              </a:rPr>
            </a:b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  <a:latin typeface="Aptos Display"/>
              <a:ea typeface="Roboto"/>
              <a:cs typeface="Roboto"/>
            </a:endParaRPr>
          </a:p>
        </p:txBody>
      </p:sp>
      <p:pic>
        <p:nvPicPr>
          <p:cNvPr id="3" name="Obraz 2" descr="SZKOLNY KLUB EUROPEJSKI">
            <a:extLst>
              <a:ext uri="{FF2B5EF4-FFF2-40B4-BE49-F238E27FC236}">
                <a16:creationId xmlns:a16="http://schemas.microsoft.com/office/drawing/2014/main" id="{BE09A095-3654-6659-C3FD-EEFA7EE5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" y="-5599"/>
            <a:ext cx="12208974" cy="4632947"/>
          </a:xfrm>
          <a:prstGeom prst="rect">
            <a:avLst/>
          </a:prstGeom>
        </p:spPr>
      </p:pic>
      <p:pic>
        <p:nvPicPr>
          <p:cNvPr id="4" name="Obraz 3" descr="IMG_20241103_183000">
            <a:extLst>
              <a:ext uri="{FF2B5EF4-FFF2-40B4-BE49-F238E27FC236}">
                <a16:creationId xmlns:a16="http://schemas.microsoft.com/office/drawing/2014/main" id="{F03368B5-8E3A-726E-2BDA-6EF61C05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543" y="4610327"/>
            <a:ext cx="4271585" cy="22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CC1CD-4989-CCCE-CF44-A6DFEA8A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2D96EA84-C6AB-1A97-8F70-C8FE4855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428374E-C005-F8D9-E73C-19CA672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56F59C5-2F22-D9CF-4919-4C89DA38E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7BC6B58-F448-BD3B-FF70-6BABECD7C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9186C3-D509-DDEA-3676-D6B04811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" y="242652"/>
            <a:ext cx="3863268" cy="61471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sz="1600" b="1" dirty="0"/>
            </a:b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Dzięki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działalności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Klubów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mogą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uczestniczyć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wydarzeniach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tematyce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jak np.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spotkanie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Panią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Joanną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Jendrośką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reprezentującą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Fundację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Roberta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Schumana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siedzibą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Warszawie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rzecz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silnej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obecności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Polski 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Unii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Tematyka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warsztatów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edukatorką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dotyczyła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spotkania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Parlamentem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„Europa,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Unia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Europejska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 My”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poświęcone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rozmowie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tym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czym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jest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jakich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założeniach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wartościach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została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zbudowana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jaki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sposób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wspiera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obywateli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obywatelki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krajów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ją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tworzą.</a:t>
            </a: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16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kwietnia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2024 r.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uczennica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kl. VIII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Szkoły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Podstawowej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nr 4 im. Jana Matejki </a:t>
            </a:r>
            <a:b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Bolesławcu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uzyskała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tytuł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finalistki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konkursie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tematycznym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dla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szkół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podstawowych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,,Robert Schuman - ojciec </a:t>
            </a:r>
            <a:r>
              <a:rPr lang="en-US" sz="1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organizatorem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Liceum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Ogólnokształcące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Roberta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Schumana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Fundacji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Primus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razem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Polską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Fundacją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Roberta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Schumana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Sukces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uczennicy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pięknym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akcentem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ramach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obchodów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Dnia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20.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rocznicy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przystąpienia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Polski do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Unii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3" name="Obraz 2" descr=" „EUROPA, UNIA EUROPEJSKA i MY”">
            <a:extLst>
              <a:ext uri="{FF2B5EF4-FFF2-40B4-BE49-F238E27FC236}">
                <a16:creationId xmlns:a16="http://schemas.microsoft.com/office/drawing/2014/main" id="{F0E35FA8-C849-D647-229E-3E723739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282" y="-3269"/>
            <a:ext cx="8167520" cy="6874183"/>
          </a:xfrm>
          <a:prstGeom prst="rect">
            <a:avLst/>
          </a:prstGeom>
        </p:spPr>
      </p:pic>
      <p:pic>
        <p:nvPicPr>
          <p:cNvPr id="8" name="Grafika 7" descr="Polska Fundacja im. Roberta Schumana">
            <a:extLst>
              <a:ext uri="{FF2B5EF4-FFF2-40B4-BE49-F238E27FC236}">
                <a16:creationId xmlns:a16="http://schemas.microsoft.com/office/drawing/2014/main" id="{0E2C37BA-E811-631B-5BDD-DC1B3367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32" y="-5097"/>
            <a:ext cx="5459663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5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6EC45-2AF1-A7C4-5BE9-AB6E6808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C5545E34-C1D4-573A-D376-ED7DE2051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421E963-D4BB-E9DD-A722-B816B141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C9D322B-9713-98CB-0475-69136CD88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BCBD12B4-1B7F-28C3-0209-D30CA8179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D0B4B0-CD16-363C-67A8-CB28AA7D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0" y="350998"/>
            <a:ext cx="3592928" cy="601287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sz="1600" b="1"/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Działania Szkolnych Klubów Europejskich w Bolesławcu to:</a:t>
            </a:r>
            <a:b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400" b="1"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- udział w konkursie </a:t>
            </a:r>
            <a: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EUROSCOLA 2025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którego organizatorem było Biuro Parlamentu Europejskiego w Polsce (BPE) z siedzibą w Warszawie. Zadanie konkursowe miało charakter kreatywny. Każdy zespół reprezentujący szkołę musiał przygotować plakat promujący Centrum Multimedialne Europa Experience ‑ Spotkania z Europą;</a:t>
            </a:r>
            <a:b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400" b="1"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- udział w programie</a:t>
            </a:r>
            <a: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</a:t>
            </a:r>
            <a: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R-EU-CONNECTED</a:t>
            </a:r>
            <a:r>
              <a:rPr lang="en-US" sz="140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”</a:t>
            </a:r>
            <a: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b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 egidą Fundacji Szkoły z Klasą, który </a:t>
            </a:r>
            <a:b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był realizowany w ramach programu Erasmus+ równolegle w 5 krajach: Francji, Chorwacji, Polsce, Grecji i Włoszech. </a:t>
            </a:r>
            <a:b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Jego tematyka opierała się na wartościach europejskich. Celem programu było poszerzenie wśród uczniów wiedzy na temat Unii Europejskiej i pomoc w rozumieniu, jak członkostwo w Unii wpływa na codzienne życie i odkrycie korzyści oraz obowiązków wynikających z uczestnictwa w UE;</a:t>
            </a:r>
            <a:b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br>
              <a:rPr lang="en-US" sz="1400" b="1"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- udział w konkursie </a:t>
            </a:r>
            <a:r>
              <a:rPr lang="en-US" sz="140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„</a:t>
            </a:r>
            <a:r>
              <a:rPr lang="en-US" sz="1400" b="1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Zainspiruj Premiera!</a:t>
            </a:r>
            <a:r>
              <a:rPr lang="en-US" sz="140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”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pod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patronatem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Kancelarii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Prezesa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Rady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Ministrów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Zadanie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polegało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przygotowaniu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propozycji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celów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wyzwań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myśli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przewodnich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)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dla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polskiej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Prezydencji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 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Radzie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UE -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jakie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sprawy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powinny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stać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się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priorytetem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Polski w 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trakcie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Prezydencji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</a:p>
        </p:txBody>
      </p:sp>
      <p:pic>
        <p:nvPicPr>
          <p:cNvPr id="4" name="Obraz 3" descr="Obraz zawierający ubrania, ściana, osob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071B6A12-46AD-C1A3-FF54-E51B31BC8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967" y="-6917"/>
            <a:ext cx="6326768" cy="6879102"/>
          </a:xfrm>
          <a:prstGeom prst="rect">
            <a:avLst/>
          </a:prstGeom>
        </p:spPr>
      </p:pic>
      <p:pic>
        <p:nvPicPr>
          <p:cNvPr id="5" name="Obraz 4" descr="Obraz zawierający Grafika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64F2672F-81E9-7BD2-9404-E655ACA8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57" y="158274"/>
            <a:ext cx="3102889" cy="1688184"/>
          </a:xfrm>
          <a:prstGeom prst="rect">
            <a:avLst/>
          </a:prstGeom>
        </p:spPr>
      </p:pic>
      <p:pic>
        <p:nvPicPr>
          <p:cNvPr id="6" name="Obraz 5" descr="-750652789895460253">
            <a:extLst>
              <a:ext uri="{FF2B5EF4-FFF2-40B4-BE49-F238E27FC236}">
                <a16:creationId xmlns:a16="http://schemas.microsoft.com/office/drawing/2014/main" id="{05F5DF3E-749B-E15F-D840-67B4B907F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38" t="6176" r="-1337" b="30540"/>
          <a:stretch>
            <a:fillRect/>
          </a:stretch>
        </p:blipFill>
        <p:spPr>
          <a:xfrm>
            <a:off x="10136113" y="1685"/>
            <a:ext cx="2088111" cy="68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7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BF741-B112-AD32-C2BC-CCA995059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E9957541-50D0-E231-21AA-D71D9D722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96068CD-5AF3-DF41-CF58-4EE3A81C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CBB0743-6DAB-88D0-CD0D-646D69265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774E93BF-A1EE-7244-E93E-D71DC7FBB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2605EF-9342-20D8-4C6F-0FA1DB39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63" y="485665"/>
            <a:ext cx="3670893" cy="5549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br>
              <a:rPr lang="en-US" sz="1800" b="1" dirty="0"/>
            </a:b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ramach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rocznych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planów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działań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Szkolnych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Klubów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organizowane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są obchody z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okazji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DNIA EUROPY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ramach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którego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dzieci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młodzież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świętują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jedność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pokój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Z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okazji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rocznicy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podpisania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historycznej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deklaracji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Schumana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zostają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włączeni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działania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tematyce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które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dotyczą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m.in.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przedstawienia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ważnych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wydarzeń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historycznych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ramach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lekcji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 oraz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popularyzacji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wiedzy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wśród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temat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integracji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europejskiej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 </a:t>
            </a: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600" b="1" dirty="0">
                <a:latin typeface="Roboto"/>
                <a:ea typeface="Roboto"/>
                <a:cs typeface="Roboto"/>
              </a:rPr>
            </a:b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Natomiast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okazji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obchodów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</a:rPr>
              <a:t>DNIA JĘZYKÓW OBCYCH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uczniowie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zostają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zaznajomieni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bogactwem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oraz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różnorodnością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językową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Europy, jak także są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zachęcani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poznawania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wybranych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państw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europejskich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oraz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ukazania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korzyści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płynących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z 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nauki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języków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obcych</a:t>
            </a:r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600" b="1" dirty="0">
                <a:latin typeface="Roboto"/>
                <a:ea typeface="Roboto"/>
                <a:cs typeface="Roboto"/>
              </a:rPr>
            </a:br>
            <a:br>
              <a:rPr lang="en-US" sz="1800" b="1" dirty="0">
                <a:latin typeface="Roboto"/>
                <a:ea typeface="Roboto"/>
                <a:cs typeface="Roboto"/>
              </a:rPr>
            </a:br>
            <a:endParaRPr lang="en-US" sz="18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Obraz 4" descr="9 maja DZIEŃ EUROPY | Publiczna Szkoła Podstawowa nr 1 w Opolu">
            <a:extLst>
              <a:ext uri="{FF2B5EF4-FFF2-40B4-BE49-F238E27FC236}">
                <a16:creationId xmlns:a16="http://schemas.microsoft.com/office/drawing/2014/main" id="{0B1DA631-8821-DDFF-3C08-0EFFDC81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368" y="1613"/>
            <a:ext cx="4123404" cy="2537220"/>
          </a:xfrm>
          <a:prstGeom prst="rect">
            <a:avLst/>
          </a:prstGeom>
        </p:spPr>
      </p:pic>
      <p:pic>
        <p:nvPicPr>
          <p:cNvPr id="7" name="Obraz 6" descr="16">
            <a:extLst>
              <a:ext uri="{FF2B5EF4-FFF2-40B4-BE49-F238E27FC236}">
                <a16:creationId xmlns:a16="http://schemas.microsoft.com/office/drawing/2014/main" id="{B9742773-2E37-468A-64D5-A9EFE97E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231" y="-8072"/>
            <a:ext cx="4081061" cy="2547539"/>
          </a:xfrm>
          <a:prstGeom prst="rect">
            <a:avLst/>
          </a:prstGeom>
        </p:spPr>
      </p:pic>
      <p:pic>
        <p:nvPicPr>
          <p:cNvPr id="9" name="Obraz 8" descr="IMG-20250621-WA0000">
            <a:extLst>
              <a:ext uri="{FF2B5EF4-FFF2-40B4-BE49-F238E27FC236}">
                <a16:creationId xmlns:a16="http://schemas.microsoft.com/office/drawing/2014/main" id="{1CCE07A3-8371-E011-E1AB-0AD6CCEA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814" y="2495701"/>
            <a:ext cx="2492646" cy="4365358"/>
          </a:xfrm>
          <a:prstGeom prst="rect">
            <a:avLst/>
          </a:prstGeom>
        </p:spPr>
      </p:pic>
      <p:pic>
        <p:nvPicPr>
          <p:cNvPr id="3" name="Obraz 2" descr="Dzień Języków Obcych ">
            <a:extLst>
              <a:ext uri="{FF2B5EF4-FFF2-40B4-BE49-F238E27FC236}">
                <a16:creationId xmlns:a16="http://schemas.microsoft.com/office/drawing/2014/main" id="{7D3F6C70-9683-38A2-AB22-33B9F9B5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833" y="2500386"/>
            <a:ext cx="5686668" cy="43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16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O Szkolnych Klubach Europejskich w Bolesławcu   </vt:lpstr>
      <vt:lpstr>Szkolne Kluby Europejskie (SKE) funkcjonujące w Bolesławcu to forma współdziałania nauczycieli oraz uczniów Szkoły Podstawowej nr 3 im. Armii Krajowej i Szkoły Podstawowej nr 4 im. Jana Matejki w zdobywaniu i utrwalaniu wiedzy o Europie i Unii Europejskiej oraz jej instytucjach.  Kluby Europejskie wprowadzają uczniów bolesławieckich szkół podstawowych w tematykę europejską, objaśniają wartości i priorytety Unii Europejskiej.  </vt:lpstr>
      <vt:lpstr> Formuła klubów umożliwia nauczycielom angażowanie uczniów w rozmaite działania opierające się na wzajemnej współpracy i kształtowaniu świadomości europejskiej poprzez zdobywanie i szerzenie wiedzy na temat krajów Europy, pogłębianie wiedzy o państwach członkowskich Unii Europejskiej oraz jej strukturze organizacyjnej, tak - aby spotkania i wykonywane zadania dawały każdemu dużo satysfakcji oraz poczucie więzi i przynależności do Unii Europejskiej.   </vt:lpstr>
      <vt:lpstr> Głównym zadaniem Szkolnych Klubów Europejskich w Bolesławcu jest integrowanie społeczności szkolnej i lokalnej wokół zagadnień europejskich, upowszechnianie wiedzy o Europie - państwach, historii, geografii, sztuce, nauce, sławnych ludziach, instytucjach i organizacjach oraz propagowanie idei integracji europejskiej wśród członków klubu i innych uczniów szkoły, a także miejscowości czy regionu. Poprzez swoją działalność SKE przyjmują za zadanie uczyć młodych ludzi aktywności, tolerancji, szacunku dla różnic kulturowych oraz odmienności innych narodów.     </vt:lpstr>
      <vt:lpstr>  Zarząd SKE prowadzi działania i realizuje szereg zadań dla uczniów, które dotyczą: rozwijania zainteresowań dzieci i młodzieży poprzez upowszechnianie informacji o krajach Europy oraz organizowania warsztatów związanych z tematyką europejską; przygotowywania i prezentowania materiałów informacyjnych związanych z ciekawostkami o krajach Unii Europejskiej - państwach Wspólnoty poprzez zabawy edukacyjne, w tym użycie gier planszowych i multimedialnych oraz quizów do nauki; dbania o wygląd pomieszczenia klasowego przeznaczonego na realizację zagadnień tematycznych Zarządu SKE w ramach promocji związanej z celami działalności klubu.  </vt:lpstr>
      <vt:lpstr>  Na inaugurację powstania Szkolnego Klubu Europejskiego w Szkole Podstawowej nr 4 im. Jana Matejki w Bolesławcu przyjechali edukatorzy z DOMU EUROPY, Przedstawicielstwa Regionalnego Komisji Europejskiej - Biura Parlamentu UE - Punktu Informacyjnego UE we Wrocławiu, którzy przeprowadzili inspirujące lekcje europejskie dotyczące tematyki Zjednoczonej Europy, państw członkowskich oraz symboli Unii Europejskiej. Członkowie Szkolnego Klubu Europejskiego zaśpiewali „Odę do radości".   </vt:lpstr>
      <vt:lpstr> Dzięki działalności Szkolnych Klubów Europejskich w Bolesławcu uczniowie mogą uczestniczyć w wydarzeniach o tematyce europejskiej, jak np. spotkanie z Panią Joanną Jendrośką reprezentującą Fundację Roberta Schumana z siedzibą w Warszawie, która działa na rzecz silnej obecności Polski w Unii Europejskiej. Tematyka warsztatów z edukatorką dotyczyła spotkania z Parlamentem Europejskim „Europa, Unia Europejska i My”, które było poświęcone rozmowie o tym, czym jest Unia Europejska, na jakich założeniach i wartościach została zbudowana oraz w jaki sposób wspiera obywateli i obywatelki krajów, które ją tworzą.   16 kwietnia 2024 r. uczennica kl. VIII Szkoły Podstawowej nr 4 im. Jana Matejki  w Bolesławcu uzyskała tytuł finalistki w konkursie tematycznym dla szkół podstawowych ,,Robert Schuman - ojciec Europy", którego organizatorem było Liceum Ogólnokształcące im. Roberta Schumana Fundacji Primus razem z Polską Fundacją im. Roberta Schumana. Sukces uczennicy był pięknym akcentem w ramach obchodów Dnia Europy oraz 20. rocznicy przystąpienia Polski do Unii Europejskiej.</vt:lpstr>
      <vt:lpstr> Działania Szkolnych Klubów Europejskich w Bolesławcu to:  - udział w konkursie EUROSCOLA 2025, którego organizatorem było Biuro Parlamentu Europejskiego w Polsce (BPE) z siedzibą w Warszawie. Zadanie konkursowe miało charakter kreatywny. Każdy zespół reprezentujący szkołę musiał przygotować plakat promujący Centrum Multimedialne Europa Experience ‑ Spotkania z Europą;  - udział w programie „R-EU-CONNECTED”  pod egidą Fundacji Szkoły z Klasą, który  był realizowany w ramach programu Erasmus+ równolegle w 5 krajach: Francji, Chorwacji, Polsce, Grecji i Włoszech.  Jego tematyka opierała się na wartościach europejskich. Celem programu było poszerzenie wśród uczniów wiedzy na temat Unii Europejskiej i pomoc w rozumieniu, jak członkostwo w Unii wpływa na codzienne życie i odkrycie korzyści oraz obowiązków wynikających z uczestnictwa w UE;  - udział w konkursie „Zainspiruj Premiera!” pod patronatem Kancelarii Prezesa Rady Ministrów. Zadanie polegało na przygotowaniu propozycji celów (wyzwań, myśli przewodnich) dla polskiej Prezydencji w Radzie UE - jakie sprawy powinny stać się priorytetem Polski w trakcie Prezydencji. </vt:lpstr>
      <vt:lpstr> W ramach rocznych planów działań Szkolnych Klubów Europejskich organizowane są obchody z okazji DNIA EUROPY, w ramach którego dzieci oraz młodzież świętują jedność i pokój w Europie. Z okazji rocznicy podpisania historycznej deklaracji Schumana uczniowie zostają włączeni w działania o tematyce europejskiej, które dotyczą m.in. przedstawienia ważnych wydarzeń historycznych w ramach lekcji europejskiej oraz popularyzacji wiedzy wśród uczniów na temat integracji europejskiej.   Natomiast z okazji obchodów DNIA JĘZYKÓW OBCYCH uczniowie zostają zaznajomieni z bogactwem oraz różnorodnością językową Europy, jak także są zachęcani do poznawania wybranych państw europejskich oraz ukazania korzyści płynących z nauki języków obcych.  </vt:lpstr>
      <vt:lpstr>    Grupy uczniów z siedmiu bolesławieckich szkół podstawowych wyjechały do instytucji europejskich - Rady Europy i Parlamentu Europejskiego w Strasburgu dzięki otrzymaniu przez miasto Bolesławiec „Nagrody Europy 2023”. Nagroda ta jest najwyższym wyróżnieniem, jakie może zostać przyznane raz do roku jednemu miastu europejskiemu za jego szczególne działania w dziedzinie współpracy i promocji idei jedności europejskiej.      </vt:lpstr>
      <vt:lpstr>Udział w wyjeździe studyjnym do Strasburga w dniach 22-24 stycznia 2024 r. oraz 24-26 czerwca 2024 r. uświadomił bolesławieckiej młodzieży, jak ważna jest jedność krajów Europy oraz podejmowanie współpracy i wspólnych działań, dzięki którym można nie tylko zdobywać wiedzę, ale także rozwijać własne umiejętności językowe.           </vt:lpstr>
      <vt:lpstr>W czasie wizyty w Radzie Europy uczniowie zostali zaznajomieni z funkcjonowaniem, misją i osiągnięciami organizacji. Z kolei pobyt w Parlamencie Europejskim był wyjątkową okazją dla młodzieży, aby dowiedzieć się, jak działa demokracja parlamentarna w Unii Europejskiej. Uczniowie zostali zapoznani z pracą, historią i funkcjonowaniem instytucji. Młodzież miała także okazję zobaczyć przebieg sesji plenarnej w imponującej sali obrad Parlamentu Europejskiego. Uczniowie spotkali się m.in. z Panią Carmen Leyte - przewodniczącą Podkomisji ds. Nagrody Europy i Panią Danutą Jazłowiecką - posłanką do Zgromadzenia Parlamentarnego.      </vt:lpstr>
      <vt:lpstr> </vt:lpstr>
      <vt:lpstr> </vt:lpstr>
      <vt:lpstr>   Uczniowie działający w Szkolnych Klubach Europejskich w Szkole Podstawowej nr 3 im. Armii Krajowej oraz Szkole Podstawowej nr 4 im. Jana Matejki w Bolesławcu składają serdeczne pozdrowienia dla wszystkich uczestników konferencji „WSPÓLNA EUROPA”  w Dolnośląskim Centrum Filmowym we Wrocławiu!       </vt:lpstr>
      <vt:lpstr>   Pamiętajmy: „Żyjemy w Europie  - Europa jest w Nas”!   Dziękuję Państwu za uwagę!   Adrian Banyś Opiekun Szkolnego Klubu Europejskiego „Europa - Nasz Dom" w Szkole Podstawowej nr 3 im. Armii Krajowej w Bolesławcu   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276</cp:revision>
  <dcterms:created xsi:type="dcterms:W3CDTF">2026-02-12T10:11:01Z</dcterms:created>
  <dcterms:modified xsi:type="dcterms:W3CDTF">2026-03-08T15:27:55Z</dcterms:modified>
</cp:coreProperties>
</file>